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3"/>
  </p:notesMasterIdLst>
  <p:sldIdLst>
    <p:sldId id="277" r:id="rId3"/>
    <p:sldId id="278" r:id="rId4"/>
    <p:sldId id="258" r:id="rId5"/>
    <p:sldId id="279" r:id="rId6"/>
    <p:sldId id="280" r:id="rId7"/>
    <p:sldId id="288" r:id="rId8"/>
    <p:sldId id="289" r:id="rId9"/>
    <p:sldId id="260" r:id="rId10"/>
    <p:sldId id="263" r:id="rId11"/>
    <p:sldId id="275" r:id="rId12"/>
    <p:sldId id="261" r:id="rId13"/>
    <p:sldId id="262" r:id="rId14"/>
    <p:sldId id="272" r:id="rId15"/>
    <p:sldId id="271" r:id="rId16"/>
    <p:sldId id="264" r:id="rId17"/>
    <p:sldId id="265" r:id="rId18"/>
    <p:sldId id="268" r:id="rId19"/>
    <p:sldId id="273" r:id="rId20"/>
    <p:sldId id="270" r:id="rId21"/>
    <p:sldId id="29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8" d="100"/>
          <a:sy n="68" d="100"/>
        </p:scale>
        <p:origin x="-1133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849121517714961E-2"/>
          <c:y val="0.17499370800961406"/>
          <c:w val="0.9383017569645703"/>
          <c:h val="0.631117653594045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0.2034184130432696"/>
                  <c:y val="0.2306116455763282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240 минут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1DB-4AB5-88BF-39FA7DB32FD5}"/>
                </c:ext>
              </c:extLst>
            </c:dLbl>
            <c:dLbl>
              <c:idx val="1"/>
              <c:layout>
                <c:manualLayout>
                  <c:x val="0.10656969251574255"/>
                  <c:y val="-5.2753437665815091E-2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400"/>
                    </a:pPr>
                    <a:r>
                      <a:rPr lang="ru-RU" sz="1400" dirty="0"/>
                      <a:t>в 2,7 раза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1024354244194316"/>
                      <c:h val="0.200739672915610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01DB-4AB5-88BF-39FA7DB32F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135</c:v>
                </c:pt>
                <c:pt idx="1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DB-4AB5-88BF-39FA7DB32F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8952064"/>
        <c:axId val="28953600"/>
      </c:barChart>
      <c:catAx>
        <c:axId val="28952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28953600"/>
        <c:crosses val="autoZero"/>
        <c:auto val="1"/>
        <c:lblAlgn val="ctr"/>
        <c:lblOffset val="100"/>
        <c:noMultiLvlLbl val="0"/>
      </c:catAx>
      <c:valAx>
        <c:axId val="28953600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one"/>
        <c:crossAx val="28952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0.42933</cdr:x>
      <cdr:y>0.2601</cdr:y>
    </cdr:from>
    <cdr:to>
      <cdr:x>0.73145</cdr:x>
      <cdr:y>0.2601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xmlns="" id="{32F916ED-1376-49AB-B21C-2D64F0DD9B76}"/>
            </a:ext>
          </a:extLst>
        </cdr:cNvPr>
        <cdr:cNvCxnSpPr/>
      </cdr:nvCxnSpPr>
      <cdr:spPr bwMode="auto">
        <a:xfrm xmlns:a="http://schemas.openxmlformats.org/drawingml/2006/main" flipH="1">
          <a:off x="1944216" y="720080"/>
          <a:ext cx="1368148" cy="0"/>
        </a:xfrm>
        <a:prstGeom xmlns:a="http://schemas.openxmlformats.org/drawingml/2006/main" prst="line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0.69965</cdr:x>
      <cdr:y>0.28611</cdr:y>
    </cdr:from>
    <cdr:to>
      <cdr:x>0.72955</cdr:x>
      <cdr:y>0.59458</cdr:y>
    </cdr:to>
    <cdr:sp macro="" textlink="">
      <cdr:nvSpPr>
        <cdr:cNvPr id="11" name="Стрелка вниз 10"/>
        <cdr:cNvSpPr/>
      </cdr:nvSpPr>
      <cdr:spPr bwMode="auto">
        <a:xfrm xmlns:a="http://schemas.openxmlformats.org/drawingml/2006/main">
          <a:off x="3168352" y="792088"/>
          <a:ext cx="135401" cy="854006"/>
        </a:xfrm>
        <a:prstGeom xmlns:a="http://schemas.openxmlformats.org/drawingml/2006/main" prst="downArrow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21296-D540-4457-9E53-C2D2EFE7CEE8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F0B07-E4DE-4986-AE7C-76D5EFAFB6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877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3AE6FE-9AD5-472C-9B91-8CB175C304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A2550CE-8E62-48DF-A327-76EF89A7AE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E4FF33B-C3BA-4019-8F80-7BF6B63DE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834A-77AF-48DF-B8BE-FAB07C4C83F5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E86BCF3-D9BB-41D9-AB6D-6B16D270D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9B5A79A-1CFE-4291-AECD-069177EE4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E7EF-FCCE-432E-A21C-C3DFBA4F1B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086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A37C77-C0C5-4988-AC0F-2687CE7FB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34FCF7B-D1CC-4A5B-8B49-6C3C0B8D58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930DE20-9CAD-4B85-B185-FBF45F4BA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834A-77AF-48DF-B8BE-FAB07C4C83F5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A2B5D28-6A40-40EA-A22A-E2B3FC396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7C12E31-6B73-4D3C-BBF3-D295EF70B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E7EF-FCCE-432E-A21C-C3DFBA4F1B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719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F43C336-C157-4DC6-98AE-03F54B0E03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EF9762F-9E36-4D07-89B5-123C9DDB44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9D0E028-A6EE-4FE2-82D7-29F726DFF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834A-77AF-48DF-B8BE-FAB07C4C83F5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48C1215-8BFF-474D-8499-00FE918D1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132EBB1-B3AA-4315-BF2D-EEEF4FC5B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E7EF-FCCE-432E-A21C-C3DFBA4F1B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767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8328047" cy="5144830"/>
          </a:xfrm>
          <a:prstGeom prst="rect">
            <a:avLst/>
          </a:prstGeom>
        </p:spPr>
      </p:pic>
      <p:pic>
        <p:nvPicPr>
          <p:cNvPr id="11" name="Picture 2" descr="D:\Work\Bachti\!!!ВНУТРЕННИЕ\декабрь\презентация\gerb_ob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19" y="121714"/>
            <a:ext cx="868070" cy="9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0007" y="1484784"/>
            <a:ext cx="7174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pPr lvl="0" defTabSz="396000"/>
            <a:r>
              <a:rPr lang="ru-RU" dirty="0"/>
              <a:t>Название проекта</a:t>
            </a:r>
          </a:p>
        </p:txBody>
      </p:sp>
      <p:sp>
        <p:nvSpPr>
          <p:cNvPr id="16" name="Текст 2"/>
          <p:cNvSpPr>
            <a:spLocks noGrp="1"/>
          </p:cNvSpPr>
          <p:nvPr>
            <p:ph idx="1" hasCustomPrompt="1"/>
          </p:nvPr>
        </p:nvSpPr>
        <p:spPr>
          <a:xfrm>
            <a:off x="891105" y="3594393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Автор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2051720" y="121714"/>
            <a:ext cx="1008112" cy="1041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Логотип ведомства</a:t>
            </a:r>
          </a:p>
        </p:txBody>
      </p:sp>
    </p:spTree>
    <p:extLst>
      <p:ext uri="{BB962C8B-B14F-4D97-AF65-F5344CB8AC3E}">
        <p14:creationId xmlns:p14="http://schemas.microsoft.com/office/powerpoint/2010/main" val="596335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5" name="Picture 2" descr="D:\Work\Bachti\!!!ВНУТРЕННИЕ\декабрь\презентация\фотозона размер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649" y="121714"/>
            <a:ext cx="1176868" cy="93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72981" y="760348"/>
            <a:ext cx="3629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r>
              <a:rPr lang="ru-RU" sz="3200" dirty="0">
                <a:solidFill>
                  <a:srgbClr val="3B4555"/>
                </a:solidFill>
                <a:latin typeface="Futura PT Medium" pitchFamily="34" charset="-52"/>
              </a:rPr>
              <a:t>Заголовок слайда</a:t>
            </a:r>
          </a:p>
        </p:txBody>
      </p:sp>
      <p:sp>
        <p:nvSpPr>
          <p:cNvPr id="13" name="Текст 2"/>
          <p:cNvSpPr>
            <a:spLocks noGrp="1"/>
          </p:cNvSpPr>
          <p:nvPr>
            <p:ph idx="1" hasCustomPrompt="1"/>
          </p:nvPr>
        </p:nvSpPr>
        <p:spPr>
          <a:xfrm>
            <a:off x="899592" y="1556792"/>
            <a:ext cx="7803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Текст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endParaRPr lang="ru-RU" sz="2400" dirty="0">
              <a:solidFill>
                <a:srgbClr val="3B4555"/>
              </a:solidFill>
              <a:latin typeface="Futura PT Book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4224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04361C-A2BB-48E2-94D3-BD8408A37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BE12FD0-36AB-4FC2-9303-60B899E2D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CA636C5-6C0F-4EE2-96CB-78980E64C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834A-77AF-48DF-B8BE-FAB07C4C83F5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AFAC2F4-1A24-4ABF-95EE-4EF64FAFE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82FE6E9-6DBA-42E5-B6E7-BDEF02F6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E7EF-FCCE-432E-A21C-C3DFBA4F1B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864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4EBD27-F7E2-4A04-90B2-671181C4C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A1F91C9-C9C8-4F9B-B1DD-EE9B05024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FEBCCFD-A676-4F18-A9CA-461BF6574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834A-77AF-48DF-B8BE-FAB07C4C83F5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B4B0162-EA7A-43D8-9FCE-A64C210AF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4ADB30A-3ED8-4AA5-94D4-170B65C08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E7EF-FCCE-432E-A21C-C3DFBA4F1B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821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3570A0-033D-4620-AFCB-7B87CC9BE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620AA14-A030-4AB1-A67B-F978AAFFC1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B8EE693-1518-46F9-AAA6-BB35D94B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8B8BB31-B0EE-4584-B567-FCE22EB3F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834A-77AF-48DF-B8BE-FAB07C4C83F5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8C69815-7E6C-44B7-9DD5-2004BD120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D3C9F1C-5826-44EA-9D20-70E6248E3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E7EF-FCCE-432E-A21C-C3DFBA4F1B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403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6E6144-86C2-4224-91DC-283B1D727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ECFAEF6-39C2-49E3-873D-51F0AD981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D31A4D4-053A-4C1A-B256-0C0366DC85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44F23C9-A4E9-4AE6-B75B-3F37DB93C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1372CEC-9FBF-44D3-9031-349146F6C8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F91B9D4-EAFA-4BF0-A7EE-46CD72F1D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834A-77AF-48DF-B8BE-FAB07C4C83F5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38AAD09-C2DD-4CFC-B02B-95C02B555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D1AF8E5-4416-451B-97E4-7DE116625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E7EF-FCCE-432E-A21C-C3DFBA4F1B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649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7F6740-3A8D-44F5-948C-A007C4B96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FEDEFBC-F197-4CF4-8B25-D4A3221D6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834A-77AF-48DF-B8BE-FAB07C4C83F5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9D04A18-9810-4AA8-98F9-2243EF09C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715930D-0754-4B00-9461-220BC25E7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E7EF-FCCE-432E-A21C-C3DFBA4F1B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883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C3A25CB-7788-4EB5-BA62-8446E62D1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834A-77AF-48DF-B8BE-FAB07C4C83F5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9DF7BAD-C224-4AFA-8EB4-A64A4D77E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BB5C7A3-B679-46BF-8701-7DAB7352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E7EF-FCCE-432E-A21C-C3DFBA4F1B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03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D83B31-0BFF-42AA-8F3E-A75FD1D42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F020D6D-0548-416C-B38C-25A7D3713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1D3D977-9FAF-4CE9-B997-02F2427F3A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1E44112-1DF5-463C-9BC0-19D9967A1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834A-77AF-48DF-B8BE-FAB07C4C83F5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313CCA2-E2B9-4947-A50A-653283D50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7FC9A86-26BE-4A59-8A7C-02504E77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E7EF-FCCE-432E-A21C-C3DFBA4F1B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879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48896D-9BEC-406B-9077-C87E2C232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D863504-98E8-4289-9321-C86368128A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DE0F182-77C5-437C-9F45-3D9A86AC3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ECE88A8-C5D2-4BFD-B539-0775E4D8A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834A-77AF-48DF-B8BE-FAB07C4C83F5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6AF3E0C-A067-44D6-95EC-F6B510422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35764AA-D775-4094-A357-FA2DA7338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E7EF-FCCE-432E-A21C-C3DFBA4F1B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745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D14D12-9F7A-4189-9763-1F2CC225C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32D8472-C809-48CF-86C3-94AF8A5C1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696B8C5-A944-448E-B6D7-23FE8A06A6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B834A-77AF-48DF-B8BE-FAB07C4C83F5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2195183-1608-4FD2-BECD-538043C71B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3FF08F6-F9A0-44E8-A4AB-0AB472AB1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1E7EF-FCCE-432E-A21C-C3DFBA4F1B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017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7083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9C052C25-5770-4EDA-8877-D3C33E36F0BA}"/>
              </a:ext>
            </a:extLst>
          </p:cNvPr>
          <p:cNvSpPr txBox="1">
            <a:spLocks/>
          </p:cNvSpPr>
          <p:nvPr/>
        </p:nvSpPr>
        <p:spPr>
          <a:xfrm>
            <a:off x="446049" y="1884556"/>
            <a:ext cx="8097876" cy="3256156"/>
          </a:xfrm>
          <a:prstGeom prst="rect">
            <a:avLst/>
          </a:prstGeom>
          <a:noFill/>
        </p:spPr>
        <p:txBody>
          <a:bodyPr wrap="square" rtlCol="0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Конструктор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по составлению презентации реализованного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лин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-проекта по бережливым технологиям</a:t>
            </a:r>
          </a:p>
        </p:txBody>
      </p:sp>
    </p:spTree>
    <p:extLst>
      <p:ext uri="{BB962C8B-B14F-4D97-AF65-F5344CB8AC3E}">
        <p14:creationId xmlns:p14="http://schemas.microsoft.com/office/powerpoint/2010/main" val="4214328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070655" cy="584775"/>
          </a:xfrm>
        </p:spPr>
        <p:txBody>
          <a:bodyPr/>
          <a:lstStyle/>
          <a:p>
            <a:r>
              <a:rPr lang="ru-RU" dirty="0"/>
              <a:t>Карта целевого состояния процесса</a:t>
            </a: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 l="1758" t="27083" r="39648" b="37500"/>
          <a:stretch>
            <a:fillRect/>
          </a:stretch>
        </p:blipFill>
        <p:spPr bwMode="auto">
          <a:xfrm>
            <a:off x="214282" y="1928802"/>
            <a:ext cx="861458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21341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16632"/>
            <a:ext cx="4363695" cy="1077218"/>
          </a:xfrm>
        </p:spPr>
        <p:txBody>
          <a:bodyPr/>
          <a:lstStyle/>
          <a:p>
            <a:r>
              <a:rPr lang="ru-RU" dirty="0"/>
              <a:t>План мероприятий по</a:t>
            </a:r>
            <a:br>
              <a:rPr lang="ru-RU" dirty="0"/>
            </a:br>
            <a:r>
              <a:rPr lang="ru-RU" dirty="0"/>
              <a:t> устранению проблем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3081734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Рекомендуется перечислить основные проблемы, как были решены, посредством какого инструмента выявлена коренная причина, и т.д.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Разместить интересный информативный фото-материал</a:t>
            </a:r>
          </a:p>
        </p:txBody>
      </p:sp>
    </p:spTree>
    <p:extLst>
      <p:ext uri="{BB962C8B-B14F-4D97-AF65-F5344CB8AC3E}">
        <p14:creationId xmlns:p14="http://schemas.microsoft.com/office/powerpoint/2010/main" val="1542708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6020" y="260648"/>
            <a:ext cx="4849726" cy="584775"/>
          </a:xfrm>
        </p:spPr>
        <p:txBody>
          <a:bodyPr/>
          <a:lstStyle/>
          <a:p>
            <a:r>
              <a:rPr lang="ru-RU" dirty="0"/>
              <a:t>Достигнутые результаты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131840" y="4077072"/>
          <a:ext cx="5832648" cy="2264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6659" y="1248092"/>
          <a:ext cx="7885781" cy="2324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71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25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378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8756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цели (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ед.изм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Текущий 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Целевой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Полученный результат, эффект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81099">
                <a:tc>
                  <a:txBody>
                    <a:bodyPr/>
                    <a:lstStyle/>
                    <a:p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1.Сокращение времени заполнения и обработки  табелей воспитателями групп младшего дошкольного возраста (</a:t>
                      </a:r>
                      <a:r>
                        <a:rPr lang="ru-RU" sz="1200" b="0" kern="1200" dirty="0" err="1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мин..в</a:t>
                      </a:r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мес.)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</a:t>
                      </a:r>
                      <a:endParaRPr lang="en-US" sz="12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</a:t>
                      </a:r>
                      <a:endParaRPr lang="ru-RU" sz="12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1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1.240 минут. в месяц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1.Сокращение времени протекания процесса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2,7 раза;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</a:t>
                      </a:r>
                    </a:p>
                    <a:p>
                      <a:pPr marL="0" algn="l" defTabSz="914400" rtl="0" eaLnBrk="1" latinLnBrk="0" hangingPunct="1"/>
                      <a:endParaRPr lang="ru-RU" sz="12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Соблюдение сроков сдачи табелей;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Комфортное профессиональное взаимодействие сотрудников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43608" y="863531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пример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2359" y="4581128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Рекомендуется наглядно показать достигнутые результаты </a:t>
            </a:r>
            <a:r>
              <a:rPr kumimoji="0" lang="ru-RU" sz="1200" b="0" i="1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 сравнении с исходным состоянием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 помощью графиков, таблиц, фотографий и т. д.</a:t>
            </a:r>
          </a:p>
        </p:txBody>
      </p:sp>
    </p:spTree>
    <p:extLst>
      <p:ext uri="{BB962C8B-B14F-4D97-AF65-F5344CB8AC3E}">
        <p14:creationId xmlns:p14="http://schemas.microsoft.com/office/powerpoint/2010/main" val="536541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6020" y="260648"/>
            <a:ext cx="4849726" cy="584775"/>
          </a:xfrm>
        </p:spPr>
        <p:txBody>
          <a:bodyPr/>
          <a:lstStyle/>
          <a:p>
            <a:r>
              <a:rPr lang="ru-RU" dirty="0"/>
              <a:t>Достигнутые результаты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35896" y="3573016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фото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35696" y="1772816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Перечислить методы и инструменты бережливого производства, использованные при реализации данного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3599458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51937"/>
            <a:ext cx="4849726" cy="584775"/>
          </a:xfrm>
        </p:spPr>
        <p:txBody>
          <a:bodyPr/>
          <a:lstStyle/>
          <a:p>
            <a:r>
              <a:rPr lang="ru-RU" dirty="0"/>
              <a:t>Достигнутые результаты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844824"/>
            <a:ext cx="75194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Какие проблемы федерального, регионального, местного уровней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выявлены?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Какие из них удалось решить в результате реализации проекта?</a:t>
            </a:r>
          </a:p>
        </p:txBody>
      </p:sp>
    </p:spTree>
    <p:extLst>
      <p:ext uri="{BB962C8B-B14F-4D97-AF65-F5344CB8AC3E}">
        <p14:creationId xmlns:p14="http://schemas.microsoft.com/office/powerpoint/2010/main" val="4094370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632521" cy="1077218"/>
          </a:xfrm>
        </p:spPr>
        <p:txBody>
          <a:bodyPr/>
          <a:lstStyle/>
          <a:p>
            <a:r>
              <a:rPr lang="ru-RU" dirty="0"/>
              <a:t>Визуализация </a:t>
            </a:r>
            <a:br>
              <a:rPr lang="ru-RU" dirty="0"/>
            </a:br>
            <a:r>
              <a:rPr lang="ru-RU" dirty="0"/>
              <a:t>(фотографии «Было» – «Стало») 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755576" y="1988840"/>
            <a:ext cx="7488832" cy="10081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Фотографии на 3-4 слайдах, отражающие более значимые решения, за счет которых достигнуты результаты проекта </a:t>
            </a:r>
          </a:p>
        </p:txBody>
      </p:sp>
    </p:spTree>
    <p:extLst>
      <p:ext uri="{BB962C8B-B14F-4D97-AF65-F5344CB8AC3E}">
        <p14:creationId xmlns:p14="http://schemas.microsoft.com/office/powerpoint/2010/main" val="745674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632521" cy="1077218"/>
          </a:xfrm>
        </p:spPr>
        <p:txBody>
          <a:bodyPr/>
          <a:lstStyle/>
          <a:p>
            <a:r>
              <a:rPr lang="ru-RU" dirty="0"/>
              <a:t>Визуализация </a:t>
            </a:r>
            <a:br>
              <a:rPr lang="ru-RU" dirty="0"/>
            </a:br>
            <a:r>
              <a:rPr lang="ru-RU" dirty="0"/>
              <a:t>(фотографии «Было» – «Стало») 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FC55EA92-9E8C-4570-AEAE-1C3451F95384}"/>
              </a:ext>
            </a:extLst>
          </p:cNvPr>
          <p:cNvGraphicFramePr>
            <a:graphicFrameLocks noGrp="1"/>
          </p:cNvGraphicFramePr>
          <p:nvPr/>
        </p:nvGraphicFramePr>
        <p:xfrm>
          <a:off x="216418" y="1785237"/>
          <a:ext cx="8748069" cy="4452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7062">
                  <a:extLst>
                    <a:ext uri="{9D8B030D-6E8A-4147-A177-3AD203B41FA5}">
                      <a16:colId xmlns:a16="http://schemas.microsoft.com/office/drawing/2014/main" xmlns="" val="4042202169"/>
                    </a:ext>
                  </a:extLst>
                </a:gridCol>
                <a:gridCol w="3531007">
                  <a:extLst>
                    <a:ext uri="{9D8B030D-6E8A-4147-A177-3AD203B41FA5}">
                      <a16:colId xmlns:a16="http://schemas.microsoft.com/office/drawing/2014/main" xmlns="" val="761562910"/>
                    </a:ext>
                  </a:extLst>
                </a:gridCol>
              </a:tblGrid>
              <a:tr h="29711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БЫЛО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СТАЛО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6820122"/>
                  </a:ext>
                </a:extLst>
              </a:tr>
              <a:tr h="3894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Время ожидания в очереди Т</a:t>
                      </a:r>
                      <a:r>
                        <a:rPr lang="ru-RU" sz="1400" baseline="-2500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мин</a:t>
                      </a:r>
                      <a:r>
                        <a:rPr lang="ru-RU" sz="140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-1:43 мин., </a:t>
                      </a:r>
                      <a:r>
                        <a:rPr lang="ru-RU" sz="1400" dirty="0" err="1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r>
                        <a:rPr lang="ru-RU" sz="1400" baseline="-25000" dirty="0" err="1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мах</a:t>
                      </a:r>
                      <a:r>
                        <a:rPr lang="ru-RU" sz="140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– 54:38 мин</a:t>
                      </a:r>
                      <a:r>
                        <a:rPr lang="en-US" sz="140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4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r>
                        <a:rPr lang="ru-RU" sz="1400" baseline="-2500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мин</a:t>
                      </a:r>
                      <a:r>
                        <a:rPr lang="ru-RU" sz="140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-1:43 мин. , </a:t>
                      </a:r>
                      <a:r>
                        <a:rPr lang="ru-RU" sz="1400" dirty="0" err="1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r>
                        <a:rPr lang="ru-RU" sz="1400" baseline="-25000" dirty="0" err="1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мах</a:t>
                      </a:r>
                      <a:r>
                        <a:rPr lang="ru-RU" sz="140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– 24:04 мин.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9648800"/>
                  </a:ext>
                </a:extLst>
              </a:tr>
              <a:tr h="3509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Время обслуживания Т</a:t>
                      </a:r>
                      <a:r>
                        <a:rPr lang="ru-RU" sz="1400" baseline="-2500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мин</a:t>
                      </a:r>
                      <a:r>
                        <a:rPr lang="ru-RU" sz="140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-35:36 мин., </a:t>
                      </a:r>
                      <a:r>
                        <a:rPr lang="ru-RU" sz="1400" dirty="0" err="1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r>
                        <a:rPr lang="ru-RU" sz="1400" baseline="-25000" dirty="0" err="1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мах</a:t>
                      </a:r>
                      <a:r>
                        <a:rPr lang="ru-RU" sz="140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– 55:33 мин.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r>
                        <a:rPr lang="ru-RU" sz="1400" baseline="-2500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мин</a:t>
                      </a:r>
                      <a:r>
                        <a:rPr lang="ru-RU" sz="140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-18:07 мин., </a:t>
                      </a:r>
                      <a:r>
                        <a:rPr lang="ru-RU" sz="1400" dirty="0" err="1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r>
                        <a:rPr lang="ru-RU" sz="1400" baseline="-25000" dirty="0" err="1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мах</a:t>
                      </a:r>
                      <a:r>
                        <a:rPr lang="ru-RU" sz="140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– 50:18 мин.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4081032"/>
                  </a:ext>
                </a:extLst>
              </a:tr>
              <a:tr h="5050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Электронная очередь – поиск нужного окна.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 талоне отображаются номера окон, принимающих данную услугу.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6137728"/>
                  </a:ext>
                </a:extLst>
              </a:tr>
              <a:tr h="5050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Документы копировал специалист на приеме документов.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Копирование документов на стойке администраторов + консультирование.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3183994"/>
                  </a:ext>
                </a:extLst>
              </a:tr>
              <a:tr h="3030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Чековая лента в терминале заканчивается в рабочее время.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Замена чековой ленты до или после рабочего дня.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35416309"/>
                  </a:ext>
                </a:extLst>
              </a:tr>
              <a:tr h="3420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График приема в 2 смены с 9:00-18:00 и с 11:00-20:00.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Добавление дополнительной смены с 10:00 до 19:00.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0476093"/>
                  </a:ext>
                </a:extLst>
              </a:tr>
              <a:tr h="713075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Оплата осуществляется через банкоматы или через   кассу, принимающую платежи по системе «Город» , только за наличный расчет.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Установили </a:t>
                      </a:r>
                      <a:r>
                        <a:rPr lang="en-US" sz="140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POS</a:t>
                      </a:r>
                      <a:r>
                        <a:rPr lang="ru-RU" sz="140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терминалы  и дополнительные терминалы оплаты.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6944822"/>
                  </a:ext>
                </a:extLst>
              </a:tr>
              <a:tr h="602745">
                <a:tc>
                  <a:txBody>
                    <a:bodyPr/>
                    <a:lstStyle>
                      <a:lvl1pPr marL="0" algn="l" defTabSz="1022482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1241" algn="l" defTabSz="1022482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22482" algn="l" defTabSz="1022482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33723" algn="l" defTabSz="1022482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44964" algn="l" defTabSz="1022482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56205" algn="l" defTabSz="1022482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067446" algn="l" defTabSz="1022482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578687" algn="l" defTabSz="1022482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089928" algn="l" defTabSz="1022482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Отсутствовали стандарты по замене ленты электронной очереди, работе на </a:t>
                      </a:r>
                      <a:r>
                        <a:rPr lang="en-US" sz="1400" kern="120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POS-</a:t>
                      </a:r>
                      <a:r>
                        <a:rPr lang="ru-RU" sz="1400" kern="120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терминале.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022482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1241" algn="l" defTabSz="1022482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22482" algn="l" defTabSz="1022482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33723" algn="l" defTabSz="1022482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44964" algn="l" defTabSz="1022482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56205" algn="l" defTabSz="1022482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067446" algn="l" defTabSz="1022482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578687" algn="l" defTabSz="1022482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089928" algn="l" defTabSz="1022482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Разработали стандартные операционные карты.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27584" y="1362254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219225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632521" cy="1569660"/>
          </a:xfrm>
        </p:spPr>
        <p:txBody>
          <a:bodyPr/>
          <a:lstStyle/>
          <a:p>
            <a:r>
              <a:rPr lang="ru-RU" dirty="0"/>
              <a:t>Результаты проекта.</a:t>
            </a:r>
            <a:br>
              <a:rPr lang="ru-RU" dirty="0"/>
            </a:br>
            <a:r>
              <a:rPr lang="ru-RU" dirty="0"/>
              <a:t>Визуализация </a:t>
            </a:r>
            <a:br>
              <a:rPr lang="ru-RU" dirty="0"/>
            </a:br>
            <a:r>
              <a:rPr lang="ru-RU" dirty="0"/>
              <a:t>(фотографии «Было» – «Стало») </a:t>
            </a:r>
          </a:p>
        </p:txBody>
      </p:sp>
    </p:spTree>
    <p:extLst>
      <p:ext uri="{BB962C8B-B14F-4D97-AF65-F5344CB8AC3E}">
        <p14:creationId xmlns:p14="http://schemas.microsoft.com/office/powerpoint/2010/main" val="2534881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6640" y="116632"/>
            <a:ext cx="4070473" cy="1077218"/>
          </a:xfrm>
        </p:spPr>
        <p:txBody>
          <a:bodyPr/>
          <a:lstStyle/>
          <a:p>
            <a:r>
              <a:rPr lang="ru-RU" dirty="0"/>
              <a:t>Результаты проекта.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5623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2957" y="116632"/>
            <a:ext cx="6505179" cy="1569660"/>
          </a:xfrm>
        </p:spPr>
        <p:txBody>
          <a:bodyPr/>
          <a:lstStyle/>
          <a:p>
            <a:r>
              <a:rPr lang="ru-RU" dirty="0"/>
              <a:t>Результаты проекта.</a:t>
            </a:r>
            <a:br>
              <a:rPr lang="ru-RU" dirty="0"/>
            </a:br>
            <a:r>
              <a:rPr lang="ru-RU" dirty="0"/>
              <a:t>Разработанные стандарты (СОК)</a:t>
            </a:r>
            <a:br>
              <a:rPr lang="ru-RU" dirty="0"/>
            </a:br>
            <a:r>
              <a:rPr lang="ru-RU" dirty="0"/>
              <a:t> по внедренным улучшениям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9632" y="1700808"/>
            <a:ext cx="633670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 качестве стандарта также 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могут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быть  методические рекомендации, регламент, инструкции, памятки, чек-листы, </a:t>
            </a:r>
            <a:b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фотография рабочего места и т.п.</a:t>
            </a:r>
          </a:p>
        </p:txBody>
      </p:sp>
    </p:spTree>
    <p:extLst>
      <p:ext uri="{BB962C8B-B14F-4D97-AF65-F5344CB8AC3E}">
        <p14:creationId xmlns:p14="http://schemas.microsoft.com/office/powerpoint/2010/main" val="2760802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6778" y="116632"/>
            <a:ext cx="3989938" cy="1077218"/>
          </a:xfrm>
        </p:spPr>
        <p:txBody>
          <a:bodyPr/>
          <a:lstStyle/>
          <a:p>
            <a:r>
              <a:rPr lang="ru-RU" dirty="0"/>
              <a:t>Паспорт проекта </a:t>
            </a:r>
            <a:br>
              <a:rPr lang="ru-RU" dirty="0"/>
            </a:br>
            <a:r>
              <a:rPr lang="ru-RU" dirty="0"/>
              <a:t> </a:t>
            </a:r>
            <a:r>
              <a:rPr lang="ru-RU" sz="2400" dirty="0"/>
              <a:t>«Наименование проекта»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38554" y="4752280"/>
            <a:ext cx="40531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Calibri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Calibri"/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3205"/>
            <a:ext cx="8712968" cy="4465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527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238339" y="760348"/>
            <a:ext cx="9852570" cy="584775"/>
          </a:xfrm>
        </p:spPr>
        <p:txBody>
          <a:bodyPr/>
          <a:lstStyle/>
          <a:p>
            <a:r>
              <a:rPr lang="ru-RU" dirty="0" smtClean="0"/>
              <a:t>                             Проекты ДОО Кузнецкого района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92150" y="1655812"/>
          <a:ext cx="7802562" cy="4119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82238"/>
                <a:gridCol w="3348110"/>
                <a:gridCol w="237221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образовательной организации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</a:t>
                      </a:r>
                      <a:r>
                        <a:rPr lang="ru-RU" baseline="0" dirty="0" smtClean="0"/>
                        <a:t> проекта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 реализации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МБ ДОУ № 209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Оптимизация процесса подготовки детей к прогулке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10.2021 – 02.2022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МБ ДОУ</a:t>
                      </a:r>
                      <a:r>
                        <a:rPr lang="ru-RU" baseline="0" dirty="0" smtClean="0"/>
                        <a:t> № 139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Оптимизация процесса мытья рук детей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01.09.2021-30.09.2021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МБ ДОУ № 213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Сокращение</a:t>
                      </a:r>
                      <a:r>
                        <a:rPr lang="ru-RU" baseline="0" dirty="0" smtClean="0"/>
                        <a:t> времени при подготовке  к занятиям во второй младшей группе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09.01.2022-31.03.2022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МБ ДОУ № 153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Улучшение процесса «Утренний</a:t>
                      </a:r>
                      <a:r>
                        <a:rPr lang="ru-RU" baseline="0" dirty="0" smtClean="0"/>
                        <a:t> фильтр» в ДОУ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20.01.2022-21.03.2022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DD8684-54E6-4027-BB2C-8F30865140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D54D5A3-9F58-436E-9F79-3A6F5575F3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DF121EF-0C92-4979-B3F5-B30A681D00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555" t="26944" r="5223" b="15138"/>
          <a:stretch/>
        </p:blipFill>
        <p:spPr>
          <a:xfrm>
            <a:off x="200024" y="314325"/>
            <a:ext cx="8801101" cy="629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40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6492" y="188640"/>
            <a:ext cx="3467616" cy="584775"/>
          </a:xfrm>
        </p:spPr>
        <p:txBody>
          <a:bodyPr/>
          <a:lstStyle/>
          <a:p>
            <a:r>
              <a:rPr lang="ru-RU" dirty="0"/>
              <a:t>Команда проекта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60583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63" y="2256326"/>
            <a:ext cx="484753" cy="55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52" y="3284984"/>
            <a:ext cx="484753" cy="55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127" y="2277987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127" y="3314711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143088" y="1466889"/>
            <a:ext cx="4104457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ФИО – должность – руководитель проекта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Calibri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1796" y="2394841"/>
            <a:ext cx="3600400" cy="318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ФИО - должность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Calibri"/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90439" y="3431565"/>
            <a:ext cx="3600400" cy="318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ФИО - должность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220072" y="2394841"/>
            <a:ext cx="3600400" cy="318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ФИО - должность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Calibri"/>
              <a:cs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195317" y="3431565"/>
            <a:ext cx="3600400" cy="318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ФИО - должность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Calibri"/>
              <a:cs typeface="Times New Roman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769" y="5194902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616105" y="5301208"/>
            <a:ext cx="4104457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ФИО – куратор  проекта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56260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079310" cy="584775"/>
          </a:xfrm>
        </p:spPr>
        <p:txBody>
          <a:bodyPr/>
          <a:lstStyle/>
          <a:p>
            <a:r>
              <a:rPr lang="ru-RU" dirty="0"/>
              <a:t>Карта текущего состояния процесса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5857" y="465313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Карта, текст-пояснение, фото-материал</a:t>
            </a:r>
          </a:p>
        </p:txBody>
      </p:sp>
    </p:spTree>
    <p:extLst>
      <p:ext uri="{BB962C8B-B14F-4D97-AF65-F5344CB8AC3E}">
        <p14:creationId xmlns:p14="http://schemas.microsoft.com/office/powerpoint/2010/main" val="1386438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079310" cy="584775"/>
          </a:xfrm>
        </p:spPr>
        <p:txBody>
          <a:bodyPr/>
          <a:lstStyle/>
          <a:p>
            <a:r>
              <a:rPr lang="ru-RU" dirty="0"/>
              <a:t>Карта текущего состояния процесса</a:t>
            </a:r>
          </a:p>
        </p:txBody>
      </p:sp>
      <p:pic>
        <p:nvPicPr>
          <p:cNvPr id="4212" name="Picture 116"/>
          <p:cNvPicPr>
            <a:picLocks noChangeAspect="1" noChangeArrowheads="1"/>
          </p:cNvPicPr>
          <p:nvPr/>
        </p:nvPicPr>
        <p:blipFill>
          <a:blip r:embed="rId2" cstate="print"/>
          <a:srcRect l="888" t="29980" r="5029" b="36883"/>
          <a:stretch>
            <a:fillRect/>
          </a:stretch>
        </p:blipFill>
        <p:spPr bwMode="auto">
          <a:xfrm>
            <a:off x="214282" y="1500174"/>
            <a:ext cx="8654203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13" name="Picture 117"/>
          <p:cNvPicPr>
            <a:picLocks noChangeAspect="1" noChangeArrowheads="1"/>
          </p:cNvPicPr>
          <p:nvPr/>
        </p:nvPicPr>
        <p:blipFill>
          <a:blip r:embed="rId3" cstate="print"/>
          <a:srcRect l="1367" t="20833" r="1367" b="41667"/>
          <a:stretch>
            <a:fillRect/>
          </a:stretch>
        </p:blipFill>
        <p:spPr bwMode="auto">
          <a:xfrm>
            <a:off x="142845" y="3763812"/>
            <a:ext cx="7215238" cy="156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14" name="Picture 118"/>
          <p:cNvPicPr>
            <a:picLocks noChangeAspect="1" noChangeArrowheads="1"/>
          </p:cNvPicPr>
          <p:nvPr/>
        </p:nvPicPr>
        <p:blipFill>
          <a:blip r:embed="rId4" cstate="print"/>
          <a:srcRect l="75781" t="21875" r="6641" b="42708"/>
          <a:stretch>
            <a:fillRect/>
          </a:stretch>
        </p:blipFill>
        <p:spPr bwMode="auto">
          <a:xfrm>
            <a:off x="7358082" y="3786190"/>
            <a:ext cx="1357322" cy="1538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09577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079310" cy="584775"/>
          </a:xfrm>
        </p:spPr>
        <p:txBody>
          <a:bodyPr/>
          <a:lstStyle/>
          <a:p>
            <a:r>
              <a:rPr lang="ru-RU" dirty="0"/>
              <a:t>Карта текущего состояния процесса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012C585-C9B4-4E82-8E64-1EE7FDBE02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4028" r="37999" b="39722"/>
          <a:stretch/>
        </p:blipFill>
        <p:spPr>
          <a:xfrm>
            <a:off x="-1" y="890587"/>
            <a:ext cx="9144001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55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68760"/>
            <a:ext cx="3384376" cy="5154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2203" y="332656"/>
            <a:ext cx="3899594" cy="584775"/>
          </a:xfrm>
        </p:spPr>
        <p:txBody>
          <a:bodyPr/>
          <a:lstStyle/>
          <a:p>
            <a:r>
              <a:rPr lang="ru-RU" dirty="0"/>
              <a:t>Пирамида проблем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789" y="3815389"/>
            <a:ext cx="1800200" cy="1341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23528" y="1628801"/>
            <a:ext cx="4716523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Количество и перечень проблем </a:t>
            </a:r>
            <a:br>
              <a:rPr kumimoji="0" lang="ru-RU" alt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alt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разбивкой по уровням решения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Проблемы федерального и регионального уровня (следует перечислить)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Проблемы, решаемые организацией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212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070655" cy="584775"/>
          </a:xfrm>
        </p:spPr>
        <p:txBody>
          <a:bodyPr/>
          <a:lstStyle/>
          <a:p>
            <a:r>
              <a:rPr lang="ru-RU" dirty="0"/>
              <a:t>Карта целевого состояния процесса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5857" y="465313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Карта, текст-пояснение, фото-материал</a:t>
            </a:r>
          </a:p>
        </p:txBody>
      </p:sp>
    </p:spTree>
    <p:extLst>
      <p:ext uri="{BB962C8B-B14F-4D97-AF65-F5344CB8AC3E}">
        <p14:creationId xmlns:p14="http://schemas.microsoft.com/office/powerpoint/2010/main" val="382677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499</Words>
  <Application>Microsoft Office PowerPoint</Application>
  <PresentationFormat>Экран (4:3)</PresentationFormat>
  <Paragraphs>99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Оформление по умолчанию</vt:lpstr>
      <vt:lpstr>Презентация PowerPoint</vt:lpstr>
      <vt:lpstr>Паспорт проекта   «Наименование проекта»</vt:lpstr>
      <vt:lpstr>Презентация PowerPoint</vt:lpstr>
      <vt:lpstr>Команда проекта</vt:lpstr>
      <vt:lpstr>Карта текущего состояния процесса</vt:lpstr>
      <vt:lpstr>Карта текущего состояния процесса</vt:lpstr>
      <vt:lpstr>Карта текущего состояния процесса</vt:lpstr>
      <vt:lpstr>Пирамида проблем</vt:lpstr>
      <vt:lpstr>Карта целевого состояния процесса</vt:lpstr>
      <vt:lpstr>Карта целевого состояния процесса</vt:lpstr>
      <vt:lpstr>План мероприятий по  устранению проблем</vt:lpstr>
      <vt:lpstr>Достигнутые результаты</vt:lpstr>
      <vt:lpstr>Достигнутые результаты</vt:lpstr>
      <vt:lpstr>Достигнутые результаты</vt:lpstr>
      <vt:lpstr>Визуализация  (фотографии «Было» – «Стало») </vt:lpstr>
      <vt:lpstr>Визуализация  (фотографии «Было» – «Стало») </vt:lpstr>
      <vt:lpstr>Результаты проекта. Визуализация  (фотографии «Было» – «Стало») </vt:lpstr>
      <vt:lpstr>Результаты проекта. </vt:lpstr>
      <vt:lpstr>Результаты проекта. Разработанные стандарты (СОК)  по внедренным улучшениям</vt:lpstr>
      <vt:lpstr>                             Проекты ДОО Кузнецкого района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Олеся</dc:creator>
  <cp:lastModifiedBy>Rector</cp:lastModifiedBy>
  <cp:revision>29</cp:revision>
  <dcterms:created xsi:type="dcterms:W3CDTF">2021-04-01T04:27:01Z</dcterms:created>
  <dcterms:modified xsi:type="dcterms:W3CDTF">2021-11-17T07:59:18Z</dcterms:modified>
</cp:coreProperties>
</file>